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657" r:id="rId5"/>
    <p:sldId id="656" r:id="rId6"/>
    <p:sldId id="292" r:id="rId7"/>
    <p:sldId id="293" r:id="rId8"/>
    <p:sldId id="294" r:id="rId9"/>
    <p:sldId id="658" r:id="rId10"/>
    <p:sldId id="288" r:id="rId11"/>
    <p:sldId id="289" r:id="rId12"/>
    <p:sldId id="290" r:id="rId13"/>
    <p:sldId id="291" r:id="rId14"/>
    <p:sldId id="659" r:id="rId15"/>
    <p:sldId id="287" r:id="rId16"/>
    <p:sldId id="295" r:id="rId17"/>
    <p:sldId id="296" r:id="rId18"/>
    <p:sldId id="298" r:id="rId19"/>
    <p:sldId id="299" r:id="rId20"/>
    <p:sldId id="300" r:id="rId21"/>
    <p:sldId id="303" r:id="rId22"/>
    <p:sldId id="653" r:id="rId23"/>
    <p:sldId id="654" r:id="rId24"/>
    <p:sldId id="655" r:id="rId25"/>
    <p:sldId id="301" r:id="rId26"/>
    <p:sldId id="30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3"/>
    <p:restoredTop sz="92472"/>
  </p:normalViewPr>
  <p:slideViewPr>
    <p:cSldViewPr snapToGrid="0" snapToObjects="1">
      <p:cViewPr varScale="1">
        <p:scale>
          <a:sx n="145" d="100"/>
          <a:sy n="145" d="100"/>
        </p:scale>
        <p:origin x="1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3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noFill/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4B-3E4F-81CB-8913CAFAD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3568608"/>
        <c:axId val="1683570672"/>
      </c:scatterChart>
      <c:valAx>
        <c:axId val="16835686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70672"/>
        <c:crosses val="autoZero"/>
        <c:crossBetween val="midCat"/>
      </c:valAx>
      <c:valAx>
        <c:axId val="168357067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6860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38-8C4F-ADE3-CB3944399B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4485408"/>
        <c:axId val="1684474992"/>
      </c:scatterChart>
      <c:valAx>
        <c:axId val="16844854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74992"/>
        <c:crosses val="autoZero"/>
        <c:crossBetween val="midCat"/>
      </c:valAx>
      <c:valAx>
        <c:axId val="1684474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85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trendline>
            <c:spPr>
              <a:ln>
                <a:solidFill>
                  <a:schemeClr val="accent4"/>
                </a:solidFill>
              </a:ln>
            </c:spPr>
            <c:trendlineType val="movingAvg"/>
            <c:period val="2"/>
            <c:dispRSqr val="0"/>
            <c:dispEq val="0"/>
          </c:trendline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82-2A45-987E-152B096ED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929360"/>
        <c:axId val="1582931136"/>
      </c:scatterChart>
      <c:valAx>
        <c:axId val="1582929360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31136"/>
        <c:crosses val="autoZero"/>
        <c:crossBetween val="midCat"/>
      </c:valAx>
      <c:valAx>
        <c:axId val="158293113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293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-4.1923941999999936</c:v>
                </c:pt>
                <c:pt idx="1">
                  <c:v>-4.9165000000000001</c:v>
                </c:pt>
                <c:pt idx="2">
                  <c:v>-2.3849771999999998</c:v>
                </c:pt>
                <c:pt idx="3">
                  <c:v>-2.7072462000000002</c:v>
                </c:pt>
                <c:pt idx="4">
                  <c:v>-2.4112920999999981</c:v>
                </c:pt>
                <c:pt idx="5">
                  <c:v>-2.8107850000000001</c:v>
                </c:pt>
                <c:pt idx="6">
                  <c:v>-1.7503386999999999</c:v>
                </c:pt>
                <c:pt idx="7">
                  <c:v>-2.1128708</c:v>
                </c:pt>
                <c:pt idx="8">
                  <c:v>-2.9617629999999999</c:v>
                </c:pt>
                <c:pt idx="9">
                  <c:v>-2.9729318999999998</c:v>
                </c:pt>
                <c:pt idx="10">
                  <c:v>-3.3816027000000002</c:v>
                </c:pt>
                <c:pt idx="11">
                  <c:v>-3.6202961</c:v>
                </c:pt>
                <c:pt idx="12">
                  <c:v>-2.2743022000000002</c:v>
                </c:pt>
                <c:pt idx="13">
                  <c:v>-2.4204919999999999</c:v>
                </c:pt>
                <c:pt idx="14">
                  <c:v>-2.1766309000000001</c:v>
                </c:pt>
                <c:pt idx="15">
                  <c:v>-4.772367</c:v>
                </c:pt>
                <c:pt idx="16">
                  <c:v>-3.7335264000000001</c:v>
                </c:pt>
                <c:pt idx="17">
                  <c:v>-4.7933167999999986</c:v>
                </c:pt>
                <c:pt idx="18">
                  <c:v>-3.627564</c:v>
                </c:pt>
                <c:pt idx="19">
                  <c:v>-1.9967379999999999</c:v>
                </c:pt>
                <c:pt idx="20">
                  <c:v>-2.3085524999999998</c:v>
                </c:pt>
                <c:pt idx="21">
                  <c:v>-4.9293149999999999</c:v>
                </c:pt>
                <c:pt idx="22">
                  <c:v>-4.5967292999999998</c:v>
                </c:pt>
                <c:pt idx="23">
                  <c:v>-2.7412321999999998</c:v>
                </c:pt>
                <c:pt idx="24">
                  <c:v>-2.7992556999999998</c:v>
                </c:pt>
                <c:pt idx="25">
                  <c:v>-3.9265112000000002</c:v>
                </c:pt>
                <c:pt idx="26">
                  <c:v>-3.759309</c:v>
                </c:pt>
                <c:pt idx="27">
                  <c:v>-4.3933124000000001</c:v>
                </c:pt>
                <c:pt idx="28">
                  <c:v>-4.2287727999999998</c:v>
                </c:pt>
                <c:pt idx="29">
                  <c:v>-2.6918636999999999</c:v>
                </c:pt>
                <c:pt idx="30">
                  <c:v>-1.2294061000000001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2.2504700400000002</c:v>
                </c:pt>
                <c:pt idx="1">
                  <c:v>-0.67354404999999995</c:v>
                </c:pt>
                <c:pt idx="2">
                  <c:v>0.14697958999999999</c:v>
                </c:pt>
                <c:pt idx="3">
                  <c:v>1.8831125099999999</c:v>
                </c:pt>
                <c:pt idx="4">
                  <c:v>-0.64159144999999995</c:v>
                </c:pt>
                <c:pt idx="5">
                  <c:v>-0.95596727000000004</c:v>
                </c:pt>
                <c:pt idx="6">
                  <c:v>-0.80617455999999998</c:v>
                </c:pt>
                <c:pt idx="7">
                  <c:v>-2.2065903800000002</c:v>
                </c:pt>
                <c:pt idx="8">
                  <c:v>0.67521253999999997</c:v>
                </c:pt>
                <c:pt idx="9">
                  <c:v>-7.4291789999999996E-2</c:v>
                </c:pt>
                <c:pt idx="10">
                  <c:v>-0.20921977</c:v>
                </c:pt>
                <c:pt idx="11">
                  <c:v>1.0980455899999999</c:v>
                </c:pt>
                <c:pt idx="12">
                  <c:v>1.0065061799999999</c:v>
                </c:pt>
                <c:pt idx="13">
                  <c:v>2.1774399299999998</c:v>
                </c:pt>
                <c:pt idx="14">
                  <c:v>1.38088265</c:v>
                </c:pt>
                <c:pt idx="15">
                  <c:v>-0.37896563999999999</c:v>
                </c:pt>
                <c:pt idx="16">
                  <c:v>1.9455583599999999</c:v>
                </c:pt>
                <c:pt idx="17">
                  <c:v>-0.53012046999999995</c:v>
                </c:pt>
                <c:pt idx="18">
                  <c:v>0.80319927999999996</c:v>
                </c:pt>
                <c:pt idx="19">
                  <c:v>-0.48168770999999999</c:v>
                </c:pt>
                <c:pt idx="20">
                  <c:v>0.71428912</c:v>
                </c:pt>
                <c:pt idx="21">
                  <c:v>0.35118418000000001</c:v>
                </c:pt>
                <c:pt idx="22">
                  <c:v>-0.34387707000000001</c:v>
                </c:pt>
                <c:pt idx="23">
                  <c:v>-1.48689859</c:v>
                </c:pt>
                <c:pt idx="24">
                  <c:v>-0.52679195000000001</c:v>
                </c:pt>
                <c:pt idx="25">
                  <c:v>1.5197739400000001</c:v>
                </c:pt>
                <c:pt idx="26">
                  <c:v>-0.34847129999999998</c:v>
                </c:pt>
                <c:pt idx="27">
                  <c:v>2.1077761800000001</c:v>
                </c:pt>
                <c:pt idx="28">
                  <c:v>0.37048793000000002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48-C64A-B6F3-BA0B7FD5CE9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-0.87884370000000001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-2.0945504000000001</c:v>
                </c:pt>
                <c:pt idx="6">
                  <c:v>-2.1766282000000001</c:v>
                </c:pt>
                <c:pt idx="7">
                  <c:v>-2.8133623000000001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-3.0285093999999999</c:v>
                </c:pt>
                <c:pt idx="11">
                  <c:v>0.24033189999999999</c:v>
                </c:pt>
                <c:pt idx="12">
                  <c:v>-3.9021409999999999</c:v>
                </c:pt>
                <c:pt idx="13">
                  <c:v>-3.7026370000000002</c:v>
                </c:pt>
                <c:pt idx="14">
                  <c:v>-1.5554934</c:v>
                </c:pt>
                <c:pt idx="15">
                  <c:v>-2.5630430999999998</c:v>
                </c:pt>
                <c:pt idx="16">
                  <c:v>-2.5451898000000002</c:v>
                </c:pt>
                <c:pt idx="17">
                  <c:v>-1.3546498</c:v>
                </c:pt>
                <c:pt idx="18">
                  <c:v>-2.9413789000000001</c:v>
                </c:pt>
                <c:pt idx="19">
                  <c:v>-3.9605983</c:v>
                </c:pt>
                <c:pt idx="20">
                  <c:v>-2.8165412000000001</c:v>
                </c:pt>
                <c:pt idx="21">
                  <c:v>-3.4922113000000001</c:v>
                </c:pt>
                <c:pt idx="22">
                  <c:v>-2.5518136999999999</c:v>
                </c:pt>
                <c:pt idx="23">
                  <c:v>-3.4838342999999998</c:v>
                </c:pt>
                <c:pt idx="24">
                  <c:v>-2.0362479999999961</c:v>
                </c:pt>
                <c:pt idx="25">
                  <c:v>-1.9250815999999999</c:v>
                </c:pt>
                <c:pt idx="26">
                  <c:v>-3.2065131999999998</c:v>
                </c:pt>
                <c:pt idx="27">
                  <c:v>-1.7785029000000001</c:v>
                </c:pt>
                <c:pt idx="28">
                  <c:v>-2.2583579999999999</c:v>
                </c:pt>
                <c:pt idx="29">
                  <c:v>-2.1273442</c:v>
                </c:pt>
                <c:pt idx="30">
                  <c:v>-3.1251107999999999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0.77076257999999997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0.30487567999999998</c:v>
                </c:pt>
                <c:pt idx="4">
                  <c:v>1.1737137499999999</c:v>
                </c:pt>
                <c:pt idx="5">
                  <c:v>1.40081568</c:v>
                </c:pt>
                <c:pt idx="6">
                  <c:v>1.2143779699999999</c:v>
                </c:pt>
                <c:pt idx="7">
                  <c:v>2.7010509599999999</c:v>
                </c:pt>
                <c:pt idx="8">
                  <c:v>3.4536535100000001</c:v>
                </c:pt>
                <c:pt idx="9">
                  <c:v>1.8672831599999999</c:v>
                </c:pt>
                <c:pt idx="10">
                  <c:v>-3.1183760000000001E-2</c:v>
                </c:pt>
                <c:pt idx="11">
                  <c:v>0.60793503999999998</c:v>
                </c:pt>
                <c:pt idx="12">
                  <c:v>0.61888160999999997</c:v>
                </c:pt>
                <c:pt idx="13">
                  <c:v>-0.93033328999999998</c:v>
                </c:pt>
                <c:pt idx="14">
                  <c:v>0.59460681000000004</c:v>
                </c:pt>
                <c:pt idx="15">
                  <c:v>0.69146655000000001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1.7829799200000001</c:v>
                </c:pt>
                <c:pt idx="20">
                  <c:v>0.42242527000000002</c:v>
                </c:pt>
                <c:pt idx="21">
                  <c:v>0.64327400000000001</c:v>
                </c:pt>
                <c:pt idx="22">
                  <c:v>0.89743885000000001</c:v>
                </c:pt>
                <c:pt idx="23">
                  <c:v>0.95840135000000004</c:v>
                </c:pt>
                <c:pt idx="24">
                  <c:v>1.4513178</c:v>
                </c:pt>
                <c:pt idx="25">
                  <c:v>-0.73780327999999995</c:v>
                </c:pt>
                <c:pt idx="26">
                  <c:v>3.0336262299999999</c:v>
                </c:pt>
                <c:pt idx="27">
                  <c:v>-0.74204329999999996</c:v>
                </c:pt>
                <c:pt idx="28">
                  <c:v>0.10923856999999999</c:v>
                </c:pt>
                <c:pt idx="29">
                  <c:v>1.9702348599999999</c:v>
                </c:pt>
                <c:pt idx="30">
                  <c:v>-0.43564438999999999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48-C64A-B6F3-BA0B7FD5CE95}"/>
            </c:ext>
          </c:extLst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13.638091299999999</c:v>
                </c:pt>
                <c:pt idx="1">
                  <c:v>12.1138037</c:v>
                </c:pt>
                <c:pt idx="2">
                  <c:v>12.814916500000001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12.501193199999999</c:v>
                </c:pt>
                <c:pt idx="6">
                  <c:v>11.997109999999999</c:v>
                </c:pt>
                <c:pt idx="7">
                  <c:v>14.380234700000001</c:v>
                </c:pt>
                <c:pt idx="8">
                  <c:v>12.888631500000001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13.226879200000001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13.945463500000001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13.370150000000001</c:v>
                </c:pt>
                <c:pt idx="19">
                  <c:v>13.242960800000001</c:v>
                </c:pt>
                <c:pt idx="20">
                  <c:v>13.778229400000001</c:v>
                </c:pt>
                <c:pt idx="21">
                  <c:v>13.336229599999999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0.32658257000000002</c:v>
                </c:pt>
                <c:pt idx="1">
                  <c:v>0.75475367999999998</c:v>
                </c:pt>
                <c:pt idx="2">
                  <c:v>-0.23280930999999999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-0.37651134000000003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0.82894162999999998</c:v>
                </c:pt>
                <c:pt idx="10">
                  <c:v>-1.9585686899999999</c:v>
                </c:pt>
                <c:pt idx="11">
                  <c:v>-0.59233340000000001</c:v>
                </c:pt>
                <c:pt idx="12">
                  <c:v>0.16753530999999999</c:v>
                </c:pt>
                <c:pt idx="13">
                  <c:v>-0.88939922000000005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0.28531714000000002</c:v>
                </c:pt>
                <c:pt idx="18">
                  <c:v>-0.6176914</c:v>
                </c:pt>
                <c:pt idx="19">
                  <c:v>-0.18278119000000001</c:v>
                </c:pt>
                <c:pt idx="20">
                  <c:v>0.60941577000000002</c:v>
                </c:pt>
                <c:pt idx="21">
                  <c:v>1.13261894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48-C64A-B6F3-BA0B7FD5CE9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-4.3492715000000004</c:v>
                </c:pt>
                <c:pt idx="1">
                  <c:v>-2.5445674999999999</c:v>
                </c:pt>
                <c:pt idx="2">
                  <c:v>-3.4537013999999999</c:v>
                </c:pt>
                <c:pt idx="3">
                  <c:v>-3.3687710000000002</c:v>
                </c:pt>
                <c:pt idx="4">
                  <c:v>-3.3341848999999999</c:v>
                </c:pt>
                <c:pt idx="5">
                  <c:v>-4.2791218000000004</c:v>
                </c:pt>
                <c:pt idx="6">
                  <c:v>-2.6792829999999999</c:v>
                </c:pt>
                <c:pt idx="7">
                  <c:v>-3.1100441999999999</c:v>
                </c:pt>
                <c:pt idx="8">
                  <c:v>-1.4814721</c:v>
                </c:pt>
                <c:pt idx="9">
                  <c:v>-2.4933013000000002</c:v>
                </c:pt>
                <c:pt idx="10">
                  <c:v>-2.2796962000000001</c:v>
                </c:pt>
                <c:pt idx="11">
                  <c:v>-2.7068116</c:v>
                </c:pt>
                <c:pt idx="12">
                  <c:v>-4.2426111000000004</c:v>
                </c:pt>
                <c:pt idx="13">
                  <c:v>-3.4676277</c:v>
                </c:pt>
                <c:pt idx="14">
                  <c:v>-2.3874377999999998</c:v>
                </c:pt>
                <c:pt idx="15">
                  <c:v>-3.2019663</c:v>
                </c:pt>
                <c:pt idx="16">
                  <c:v>-3.5188297999999998</c:v>
                </c:pt>
                <c:pt idx="17">
                  <c:v>-1.8985852999999999</c:v>
                </c:pt>
                <c:pt idx="18">
                  <c:v>-4.2170075999999996</c:v>
                </c:pt>
                <c:pt idx="19">
                  <c:v>-2.2075889000000002</c:v>
                </c:pt>
                <c:pt idx="20">
                  <c:v>-3.1880696999999998</c:v>
                </c:pt>
                <c:pt idx="21">
                  <c:v>-2.9385059999999998</c:v>
                </c:pt>
                <c:pt idx="22">
                  <c:v>-3.6257728</c:v>
                </c:pt>
                <c:pt idx="23">
                  <c:v>-2.9495930000000001</c:v>
                </c:pt>
                <c:pt idx="24">
                  <c:v>-1.4782588999999999</c:v>
                </c:pt>
                <c:pt idx="25">
                  <c:v>-2.9679269000000001</c:v>
                </c:pt>
                <c:pt idx="26">
                  <c:v>-0.1153986</c:v>
                </c:pt>
                <c:pt idx="27">
                  <c:v>-2.5890846000000001</c:v>
                </c:pt>
                <c:pt idx="28">
                  <c:v>-2.0353165</c:v>
                </c:pt>
                <c:pt idx="29">
                  <c:v>-4.7113534000000001</c:v>
                </c:pt>
                <c:pt idx="30">
                  <c:v>-5.6579092999999716</c:v>
                </c:pt>
                <c:pt idx="31">
                  <c:v>-2.6575597000000002</c:v>
                </c:pt>
                <c:pt idx="32">
                  <c:v>-2.2059085999999999</c:v>
                </c:pt>
                <c:pt idx="33">
                  <c:v>-3.0386888000000001</c:v>
                </c:pt>
                <c:pt idx="34">
                  <c:v>-2.9072448999999998</c:v>
                </c:pt>
                <c:pt idx="35">
                  <c:v>-4.0984477000000004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-3.3288860000000003E-2</c:v>
                </c:pt>
                <c:pt idx="1">
                  <c:v>0.27944511999999999</c:v>
                </c:pt>
                <c:pt idx="2">
                  <c:v>-2.1185694900000001</c:v>
                </c:pt>
                <c:pt idx="3">
                  <c:v>-3.755671E-2</c:v>
                </c:pt>
                <c:pt idx="4">
                  <c:v>-1.36496171</c:v>
                </c:pt>
                <c:pt idx="5">
                  <c:v>-1.8341550799999999</c:v>
                </c:pt>
                <c:pt idx="6">
                  <c:v>-0.63286931000000002</c:v>
                </c:pt>
                <c:pt idx="7">
                  <c:v>-1.3868671299999999</c:v>
                </c:pt>
                <c:pt idx="8">
                  <c:v>-1.96153892</c:v>
                </c:pt>
                <c:pt idx="9">
                  <c:v>5.0142449999999998E-2</c:v>
                </c:pt>
                <c:pt idx="10">
                  <c:v>-1.5789293200000001</c:v>
                </c:pt>
                <c:pt idx="11">
                  <c:v>-2.0735596599999999</c:v>
                </c:pt>
                <c:pt idx="12">
                  <c:v>-1.20406631</c:v>
                </c:pt>
                <c:pt idx="13">
                  <c:v>-1.6453541700000001</c:v>
                </c:pt>
                <c:pt idx="14">
                  <c:v>-0.5438132</c:v>
                </c:pt>
                <c:pt idx="15">
                  <c:v>6.9651359999999995E-2</c:v>
                </c:pt>
                <c:pt idx="16">
                  <c:v>-0.97040441</c:v>
                </c:pt>
                <c:pt idx="17">
                  <c:v>0.41150272999999998</c:v>
                </c:pt>
                <c:pt idx="18">
                  <c:v>-1.0999941600000001</c:v>
                </c:pt>
                <c:pt idx="19">
                  <c:v>-2.1821084599999998</c:v>
                </c:pt>
                <c:pt idx="20">
                  <c:v>-1.3588731199999999</c:v>
                </c:pt>
                <c:pt idx="21">
                  <c:v>0.14210671999999999</c:v>
                </c:pt>
                <c:pt idx="22">
                  <c:v>-0.53466309999999995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-2.1267489999999998</c:v>
                </c:pt>
                <c:pt idx="26">
                  <c:v>-1.3236977999999999</c:v>
                </c:pt>
                <c:pt idx="27">
                  <c:v>-1.3859058500000001</c:v>
                </c:pt>
                <c:pt idx="28">
                  <c:v>-1.52163403</c:v>
                </c:pt>
                <c:pt idx="29">
                  <c:v>-0.54789491000000001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-2.5877303399999998</c:v>
                </c:pt>
                <c:pt idx="34">
                  <c:v>-1.42369732</c:v>
                </c:pt>
                <c:pt idx="35">
                  <c:v>-0.33175337999999999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48-C64A-B6F3-BA0B7FD5C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"/>
          <c:min val="-16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B3-2446-AF5C-DDD0C784BB6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B3-2446-AF5C-DDD0C784BB65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4.0258166439999696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B3-2446-AF5C-DDD0C784BB6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EB3-2446-AF5C-DDD0C784B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40507436570399"/>
          <c:y val="3.8888524351122798E-2"/>
          <c:w val="0.84126304183838196"/>
          <c:h val="0.868266929133857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solidFill>
                <a:sysClr val="window" lastClr="FFFFFF"/>
              </a:solidFill>
            </a:ln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(Sheet3!$K$1,Sheet3!$K$5,Sheet3!$K$9)</c:f>
              <c:numCache>
                <c:formatCode>General</c:formatCode>
                <c:ptCount val="3"/>
                <c:pt idx="0">
                  <c:v>9.7000000000000003E-2</c:v>
                </c:pt>
                <c:pt idx="1">
                  <c:v>0.19400000000000001</c:v>
                </c:pt>
                <c:pt idx="2">
                  <c:v>8.1000000000000003E-2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A4-6545-A182-3CB5030D4521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(Sheet3!$K$2,Sheet3!$K$6,Sheet3!$K$10)</c:f>
              <c:numCache>
                <c:formatCode>General</c:formatCode>
                <c:ptCount val="3"/>
                <c:pt idx="0">
                  <c:v>0.19400000000000001</c:v>
                </c:pt>
                <c:pt idx="1">
                  <c:v>0.30599999999999999</c:v>
                </c:pt>
                <c:pt idx="2">
                  <c:v>0.19400000000000001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A4-6545-A182-3CB5030D4521}"/>
            </c:ext>
          </c:extLst>
        </c:ser>
        <c:ser>
          <c:idx val="2"/>
          <c:order val="2"/>
          <c:spPr>
            <a:solidFill>
              <a:srgbClr val="FBDF0C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(Sheet3!$K$3,Sheet3!$K$7,Sheet3!$K$11)</c:f>
              <c:numCache>
                <c:formatCode>General</c:formatCode>
                <c:ptCount val="3"/>
                <c:pt idx="0">
                  <c:v>0.59699999999999998</c:v>
                </c:pt>
                <c:pt idx="1">
                  <c:v>0.69399999999999995</c:v>
                </c:pt>
                <c:pt idx="2">
                  <c:v>0.65300000000000002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4-6545-A182-3CB5030D4521}"/>
            </c:ext>
          </c:extLst>
        </c:ser>
        <c:ser>
          <c:idx val="3"/>
          <c:order val="3"/>
          <c:spPr>
            <a:solidFill>
              <a:srgbClr val="4472C4">
                <a:alpha val="90000"/>
              </a:srgbClr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(Sheet3!$K$4,Sheet3!$K$8,Sheet3!$K$12)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A4-6545-A182-3CB5030D4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08717696"/>
        <c:axId val="1708714432"/>
      </c:barChart>
      <c:valAx>
        <c:axId val="1708714432"/>
        <c:scaling>
          <c:orientation val="minMax"/>
          <c:max val="1.1000000000000001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7696"/>
        <c:crosses val="autoZero"/>
        <c:crossBetween val="between"/>
        <c:majorUnit val="0.25"/>
      </c:valAx>
      <c:catAx>
        <c:axId val="1708717696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443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spPr>
    <a:effectLst/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05A-474C-A3B9-F8CA86E8A6F9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5A-474C-A3B9-F8CA86E8A6F9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4.0258166439999679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05A-474C-A3B9-F8CA86E8A6F9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05A-474C-A3B9-F8CA86E8A6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54320"/>
        <c:axId val="1708757312"/>
      </c:scatterChart>
      <c:valAx>
        <c:axId val="1708754320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757312"/>
        <c:crosses val="autoZero"/>
        <c:crossBetween val="midCat"/>
      </c:valAx>
      <c:valAx>
        <c:axId val="1708757312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7543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3/9/22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26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45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6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1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49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1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71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image" Target="../media/image16.png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noFill/>
        </p:spPr>
        <p:txBody>
          <a:bodyPr anchor="ctr">
            <a:normAutofit/>
          </a:bodyPr>
          <a:lstStyle/>
          <a:p>
            <a:r>
              <a:rPr lang="en-US" dirty="0"/>
              <a:t>Detecting Selection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University of Rhode Island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Methods (Not exhaustive)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BA8D96-2767-B541-99E6-4D092B400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6768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Association based methods</a:t>
            </a:r>
          </a:p>
          <a:p>
            <a:pPr lvl="1"/>
            <a:r>
              <a:rPr lang="en-US" dirty="0"/>
              <a:t>Logistic regression between binary response variable and environment (</a:t>
            </a:r>
            <a:r>
              <a:rPr lang="en-US" dirty="0" err="1"/>
              <a:t>Joost</a:t>
            </a:r>
            <a:r>
              <a:rPr lang="en-US" dirty="0"/>
              <a:t> et al. 2007)</a:t>
            </a:r>
          </a:p>
          <a:p>
            <a:pPr lvl="1"/>
            <a:r>
              <a:rPr lang="en-US" dirty="0"/>
              <a:t>Generalized Estimating equations (</a:t>
            </a:r>
            <a:r>
              <a:rPr lang="en-US" dirty="0" err="1"/>
              <a:t>Poncet</a:t>
            </a:r>
            <a:r>
              <a:rPr lang="en-US" dirty="0"/>
              <a:t> et al. 2010)</a:t>
            </a:r>
          </a:p>
          <a:p>
            <a:pPr lvl="1"/>
            <a:r>
              <a:rPr lang="en-US" dirty="0"/>
              <a:t>Distance-based Moran Eigen Vector Maps (</a:t>
            </a:r>
            <a:r>
              <a:rPr lang="en-US" dirty="0" err="1"/>
              <a:t>Brind’Amour</a:t>
            </a:r>
            <a:r>
              <a:rPr lang="en-US" dirty="0"/>
              <a:t> et al. 2018)</a:t>
            </a:r>
          </a:p>
          <a:p>
            <a:pPr lvl="2"/>
            <a:r>
              <a:rPr lang="en-US" dirty="0"/>
              <a:t>RDA (</a:t>
            </a:r>
            <a:r>
              <a:rPr lang="en-US" dirty="0" err="1"/>
              <a:t>Capblancq</a:t>
            </a:r>
            <a:r>
              <a:rPr lang="en-US" dirty="0"/>
              <a:t> et al. 2021)</a:t>
            </a:r>
          </a:p>
          <a:p>
            <a:r>
              <a:rPr lang="en-US" dirty="0"/>
              <a:t>Differentiation based methods</a:t>
            </a:r>
          </a:p>
          <a:p>
            <a:pPr lvl="1"/>
            <a:r>
              <a:rPr lang="en-US" dirty="0"/>
              <a:t>Coalescent based simulations (Beaumont &amp; Nichols 1996; </a:t>
            </a:r>
            <a:r>
              <a:rPr lang="en-US" dirty="0" err="1"/>
              <a:t>Excofier</a:t>
            </a:r>
            <a:r>
              <a:rPr lang="en-US" dirty="0"/>
              <a:t> et al. 2009)</a:t>
            </a:r>
          </a:p>
          <a:p>
            <a:pPr lvl="1"/>
            <a:r>
              <a:rPr lang="en-US" dirty="0"/>
              <a:t>Bayesian estimates of drift and selection (</a:t>
            </a:r>
            <a:r>
              <a:rPr lang="en-US" dirty="0" err="1"/>
              <a:t>Foll</a:t>
            </a:r>
            <a:r>
              <a:rPr lang="en-US" dirty="0"/>
              <a:t> &amp; </a:t>
            </a:r>
            <a:r>
              <a:rPr lang="en-US" dirty="0" err="1"/>
              <a:t>Gaggioti</a:t>
            </a:r>
            <a:r>
              <a:rPr lang="en-US" dirty="0"/>
              <a:t> 2008, extending (Beaumont and Balding (2004)</a:t>
            </a:r>
          </a:p>
          <a:p>
            <a:pPr lvl="1"/>
            <a:r>
              <a:rPr lang="en-US" dirty="0"/>
              <a:t>Unbiased FST distribution tests (Whitlock and Lotterhos 2015)</a:t>
            </a:r>
          </a:p>
          <a:p>
            <a:pPr lvl="2"/>
            <a:r>
              <a:rPr lang="en-US" dirty="0" err="1"/>
              <a:t>Bayescan</a:t>
            </a:r>
            <a:endParaRPr lang="en-US" dirty="0"/>
          </a:p>
          <a:p>
            <a:pPr lvl="2"/>
            <a:r>
              <a:rPr lang="en-US" dirty="0" err="1"/>
              <a:t>OutFLANK</a:t>
            </a:r>
            <a:endParaRPr lang="en-US" dirty="0"/>
          </a:p>
          <a:p>
            <a:r>
              <a:rPr lang="en-US" dirty="0"/>
              <a:t>Bayesian Estimates of Demography and Environmental Differentiation</a:t>
            </a:r>
          </a:p>
          <a:p>
            <a:pPr lvl="1"/>
            <a:r>
              <a:rPr lang="en-US" dirty="0"/>
              <a:t>An extension of the </a:t>
            </a:r>
            <a:r>
              <a:rPr lang="en-US" dirty="0" err="1"/>
              <a:t>Lewontin</a:t>
            </a:r>
            <a:r>
              <a:rPr lang="en-US" dirty="0"/>
              <a:t>–Krakauer test for structured populations, using a phylogenetic tree to estimate </a:t>
            </a:r>
            <a:r>
              <a:rPr lang="en-US" dirty="0" err="1"/>
              <a:t>coancestry</a:t>
            </a:r>
            <a:r>
              <a:rPr lang="en-US" dirty="0"/>
              <a:t> test statistic (</a:t>
            </a:r>
            <a:r>
              <a:rPr lang="en-US" dirty="0" err="1"/>
              <a:t>Bonhomm</a:t>
            </a:r>
            <a:r>
              <a:rPr lang="en-US" dirty="0"/>
              <a:t> et al 2010; Günther and Coop 2013)</a:t>
            </a:r>
          </a:p>
          <a:p>
            <a:pPr lvl="2"/>
            <a:r>
              <a:rPr lang="en-US" dirty="0"/>
              <a:t>BayEnv2</a:t>
            </a:r>
          </a:p>
          <a:p>
            <a:r>
              <a:rPr lang="en-US" dirty="0"/>
              <a:t>PCA based methods</a:t>
            </a:r>
          </a:p>
          <a:p>
            <a:pPr lvl="1"/>
            <a:r>
              <a:rPr lang="en-US" dirty="0"/>
              <a:t>Uses PCA analysis and Mahalanobis distance to detect outliers.  (</a:t>
            </a:r>
            <a:r>
              <a:rPr lang="en-US" dirty="0" err="1"/>
              <a:t>Luu</a:t>
            </a:r>
            <a:r>
              <a:rPr lang="en-US" dirty="0"/>
              <a:t> et al. 2017)</a:t>
            </a:r>
          </a:p>
          <a:p>
            <a:pPr lvl="2"/>
            <a:r>
              <a:rPr lang="en-US" dirty="0"/>
              <a:t>PCAdapt</a:t>
            </a:r>
          </a:p>
        </p:txBody>
      </p:sp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49581"/>
          <a:stretch/>
        </p:blipFill>
        <p:spPr>
          <a:xfrm>
            <a:off x="10995202" y="717783"/>
            <a:ext cx="1084735" cy="308325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 descr="Screen Shot 2014-04-28 at 7.09.07 AM.png">
            <a:extLst>
              <a:ext uri="{FF2B5EF4-FFF2-40B4-BE49-F238E27FC236}">
                <a16:creationId xmlns:a16="http://schemas.microsoft.com/office/drawing/2014/main" id="{7EDBF475-A29B-B744-AA7D-0E6CB5D26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350" y="906532"/>
            <a:ext cx="3320351" cy="5531219"/>
          </a:xfrm>
          <a:prstGeom prst="rect">
            <a:avLst/>
          </a:prstGeom>
        </p:spPr>
      </p:pic>
      <p:pic>
        <p:nvPicPr>
          <p:cNvPr id="11" name="Picture 10" descr="Screen Shot 2014-04-28 at 7.08.47 AM.png">
            <a:extLst>
              <a:ext uri="{FF2B5EF4-FFF2-40B4-BE49-F238E27FC236}">
                <a16:creationId xmlns:a16="http://schemas.microsoft.com/office/drawing/2014/main" id="{3B999AAC-A5C0-D640-B5B7-37D5AEC7E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" y="906532"/>
            <a:ext cx="5234186" cy="55312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AF07AA-1161-0947-B3C9-2770DCDB597E}"/>
              </a:ext>
            </a:extLst>
          </p:cNvPr>
          <p:cNvSpPr txBox="1"/>
          <p:nvPr/>
        </p:nvSpPr>
        <p:spPr>
          <a:xfrm>
            <a:off x="6422350" y="6426329"/>
            <a:ext cx="332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Lotterhos</a:t>
            </a:r>
            <a:r>
              <a:rPr lang="en-US" dirty="0">
                <a:solidFill>
                  <a:srgbClr val="FFFFFF"/>
                </a:solidFill>
              </a:rPr>
              <a:t> &amp; Whitlock 2014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87158-C88E-AE4C-84C0-E6904D658282}"/>
              </a:ext>
            </a:extLst>
          </p:cNvPr>
          <p:cNvSpPr txBox="1"/>
          <p:nvPr/>
        </p:nvSpPr>
        <p:spPr>
          <a:xfrm>
            <a:off x="864936" y="6460842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 </a:t>
            </a:r>
            <a:r>
              <a:rPr lang="en-US" dirty="0" err="1">
                <a:solidFill>
                  <a:srgbClr val="FFFFFF"/>
                </a:solidFill>
              </a:rPr>
              <a:t>Mita</a:t>
            </a:r>
            <a:r>
              <a:rPr lang="en-US" dirty="0">
                <a:solidFill>
                  <a:srgbClr val="FFFFFF"/>
                </a:solidFill>
              </a:rPr>
              <a:t> et al. 2013</a:t>
            </a:r>
          </a:p>
        </p:txBody>
      </p:sp>
    </p:spTree>
    <p:extLst>
      <p:ext uri="{BB962C8B-B14F-4D97-AF65-F5344CB8AC3E}">
        <p14:creationId xmlns:p14="http://schemas.microsoft.com/office/powerpoint/2010/main" val="280386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45032"/>
          <a:stretch/>
        </p:blipFill>
        <p:spPr>
          <a:xfrm>
            <a:off x="10995202" y="717783"/>
            <a:ext cx="1084735" cy="336150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644B4348-78DC-914D-8668-A4710904B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638" y="4227023"/>
            <a:ext cx="9144000" cy="3179618"/>
          </a:xfrm>
        </p:spPr>
        <p:txBody>
          <a:bodyPr/>
          <a:lstStyle/>
          <a:p>
            <a:r>
              <a:rPr lang="en-US" dirty="0"/>
              <a:t>If selection is polygenic, power decreases substantially across all methods (</a:t>
            </a:r>
            <a:r>
              <a:rPr lang="en-US" dirty="0" err="1"/>
              <a:t>Villemereuil</a:t>
            </a:r>
            <a:r>
              <a:rPr lang="en-US" dirty="0"/>
              <a:t> et al. 2013).</a:t>
            </a:r>
          </a:p>
          <a:p>
            <a:r>
              <a:rPr lang="en-US" dirty="0"/>
              <a:t>However, using multiple methods helps to reduce error rates.</a:t>
            </a:r>
          </a:p>
        </p:txBody>
      </p:sp>
      <p:pic>
        <p:nvPicPr>
          <p:cNvPr id="11" name="Picture 10" descr="Screen Shot 2014-04-28 at 7.14.34 AM.png">
            <a:extLst>
              <a:ext uri="{FF2B5EF4-FFF2-40B4-BE49-F238E27FC236}">
                <a16:creationId xmlns:a16="http://schemas.microsoft.com/office/drawing/2014/main" id="{0A7350FF-7611-6D4F-91CD-6901AA491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8" y="1057795"/>
            <a:ext cx="9144000" cy="302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35802"/>
          <a:stretch/>
        </p:blipFill>
        <p:spPr>
          <a:xfrm>
            <a:off x="10995202" y="717784"/>
            <a:ext cx="1084735" cy="39259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26" name="Picture 2" descr="https://lh4.googleusercontent.com/C4g4C27ktjQSilUXFvobRTUdef6Uxie1QKWBHP3b2WRqikEix2n-srDa6p-SCtzNigSwPVhC5V1ASaNeoRbChUcI71d-QSNsSC1Zkd7v6cSFYw0iaI3SBJKuOFg7L_bydsj4DfCn">
            <a:extLst>
              <a:ext uri="{FF2B5EF4-FFF2-40B4-BE49-F238E27FC236}">
                <a16:creationId xmlns:a16="http://schemas.microsoft.com/office/drawing/2014/main" id="{CF28986C-5062-B440-9F5F-E58C158BE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6" y="1325563"/>
            <a:ext cx="33782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zGzr5gMvi1P_BZZPvwU-N0AwE7zCD3V45dMzG_bQMOtX1lEXlhRWfIQynVOOlIJX-UfvdcGomeAs4Nn83jx-IrUtjjL-fgDNtehyPINYD5pfrX51AWooGod_6Ptb7QaOe5diN5YB">
            <a:extLst>
              <a:ext uri="{FF2B5EF4-FFF2-40B4-BE49-F238E27FC236}">
                <a16:creationId xmlns:a16="http://schemas.microsoft.com/office/drawing/2014/main" id="{6CB9AB92-92CE-3C45-9610-B1382BC77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162" y="1051312"/>
            <a:ext cx="37084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A3F6B-4484-5548-BF87-B432A3E9CB02}"/>
              </a:ext>
            </a:extLst>
          </p:cNvPr>
          <p:cNvSpPr txBox="1"/>
          <p:nvPr/>
        </p:nvSpPr>
        <p:spPr>
          <a:xfrm>
            <a:off x="347623" y="6421240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Luu</a:t>
            </a:r>
            <a:r>
              <a:rPr lang="en-US" dirty="0">
                <a:solidFill>
                  <a:srgbClr val="FFFFFF"/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8175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1BA54A-5C7F-4646-BCAE-22D8AA8D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67680"/>
          </a:xfrm>
        </p:spPr>
        <p:txBody>
          <a:bodyPr>
            <a:normAutofit/>
          </a:bodyPr>
          <a:lstStyle/>
          <a:p>
            <a:r>
              <a:rPr lang="en-US" dirty="0"/>
              <a:t>Lotterhos and </a:t>
            </a:r>
            <a:r>
              <a:rPr lang="en-US" dirty="0" err="1"/>
              <a:t>Witlock</a:t>
            </a:r>
            <a:r>
              <a:rPr lang="en-US" dirty="0"/>
              <a:t> 2015</a:t>
            </a:r>
          </a:p>
          <a:p>
            <a:endParaRPr lang="en-US" dirty="0"/>
          </a:p>
          <a:p>
            <a:r>
              <a:rPr lang="en-US" dirty="0"/>
              <a:t>Lotterhos 2019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Booker et al. 2020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Capblancq</a:t>
            </a:r>
            <a:r>
              <a:rPr lang="en-US" dirty="0"/>
              <a:t> 2021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35802"/>
          <a:stretch/>
        </p:blipFill>
        <p:spPr>
          <a:xfrm>
            <a:off x="10995202" y="717784"/>
            <a:ext cx="1084735" cy="39259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3580811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29643"/>
          <a:stretch/>
        </p:blipFill>
        <p:spPr>
          <a:xfrm>
            <a:off x="10995202" y="717783"/>
            <a:ext cx="1084735" cy="430245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86482B-8CB1-DC42-9F41-1B1682E61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9192"/>
              </p:ext>
            </p:extLst>
          </p:nvPr>
        </p:nvGraphicFramePr>
        <p:xfrm>
          <a:off x="318745" y="1582602"/>
          <a:ext cx="10518588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514">
                  <a:extLst>
                    <a:ext uri="{9D8B030D-6E8A-4147-A177-3AD203B41FA5}">
                      <a16:colId xmlns:a16="http://schemas.microsoft.com/office/drawing/2014/main" val="3799525985"/>
                    </a:ext>
                  </a:extLst>
                </a:gridCol>
                <a:gridCol w="3971365">
                  <a:extLst>
                    <a:ext uri="{9D8B030D-6E8A-4147-A177-3AD203B41FA5}">
                      <a16:colId xmlns:a16="http://schemas.microsoft.com/office/drawing/2014/main" val="1823205722"/>
                    </a:ext>
                  </a:extLst>
                </a:gridCol>
                <a:gridCol w="5153709">
                  <a:extLst>
                    <a:ext uri="{9D8B030D-6E8A-4147-A177-3AD203B41FA5}">
                      <a16:colId xmlns:a16="http://schemas.microsoft.com/office/drawing/2014/main" val="2796560683"/>
                    </a:ext>
                  </a:extLst>
                </a:gridCol>
              </a:tblGrid>
              <a:tr h="30572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Program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What kind of sampling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What it measures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25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OutFLANK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62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SelEstim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 (?)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PCAdapt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(don’t have to be  in populations)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007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FLK/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hapFLK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57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REHH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from one population or pair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Linkage disequilibrium around a locus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90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SWEED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from one population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Genetic variation around a locus - allele frequency spectrum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868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BayPass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populations, may associate with environmental variables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 (XtX) and associations between allele frequencies and environments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61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LEA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(don’t have to be grouped into populations) and environmental variables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Associations between allele frequencies and environments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65009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CB8E11-360F-C349-88BD-A6C03EC9DE1B}"/>
              </a:ext>
            </a:extLst>
          </p:cNvPr>
          <p:cNvSpPr txBox="1"/>
          <p:nvPr/>
        </p:nvSpPr>
        <p:spPr>
          <a:xfrm>
            <a:off x="5521969" y="6508588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Table Courtesy of Katie Lotterhos</a:t>
            </a:r>
          </a:p>
        </p:txBody>
      </p:sp>
    </p:spTree>
    <p:extLst>
      <p:ext uri="{BB962C8B-B14F-4D97-AF65-F5344CB8AC3E}">
        <p14:creationId xmlns:p14="http://schemas.microsoft.com/office/powerpoint/2010/main" val="781221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Sharks (</a:t>
            </a:r>
            <a:r>
              <a:rPr lang="en-US" i="1" dirty="0" err="1"/>
              <a:t>Sphyrna</a:t>
            </a:r>
            <a:r>
              <a:rPr lang="en-US" i="1" dirty="0"/>
              <a:t> </a:t>
            </a:r>
            <a:r>
              <a:rPr lang="en-US" i="1" dirty="0" err="1"/>
              <a:t>tiburo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Found in coastal waters of western Atlantic and Gulf of Mexico</a:t>
            </a:r>
          </a:p>
          <a:p>
            <a:r>
              <a:rPr lang="en-US" dirty="0"/>
              <a:t>Known to use nearshore habitat for gestation and parturition </a:t>
            </a:r>
          </a:p>
          <a:p>
            <a:pPr lvl="1"/>
            <a:r>
              <a:rPr lang="en-US" dirty="0"/>
              <a:t>Thought to exhibit female philopatry</a:t>
            </a:r>
          </a:p>
          <a:p>
            <a:pPr lvl="2"/>
            <a:r>
              <a:rPr lang="en-US" dirty="0"/>
              <a:t>extensive maternal investment</a:t>
            </a:r>
          </a:p>
          <a:p>
            <a:pPr lvl="2"/>
            <a:r>
              <a:rPr lang="en-US" dirty="0"/>
              <a:t>natal habitats differ substantially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Significant differences in life history among across geographic regions </a:t>
            </a:r>
          </a:p>
          <a:p>
            <a:pPr lvl="1"/>
            <a:r>
              <a:rPr lang="en-US" dirty="0"/>
              <a:t>Size at age</a:t>
            </a:r>
          </a:p>
          <a:p>
            <a:pPr lvl="1"/>
            <a:r>
              <a:rPr lang="en-US" dirty="0"/>
              <a:t>Growth rate </a:t>
            </a:r>
          </a:p>
          <a:p>
            <a:pPr lvl="1"/>
            <a:r>
              <a:rPr lang="en-US" dirty="0"/>
              <a:t>Size and age at maturity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416858" y="4371784"/>
            <a:ext cx="4961966" cy="3164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7" y="4622989"/>
            <a:ext cx="3889071" cy="2662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94"/>
          <a:stretch/>
        </p:blipFill>
        <p:spPr>
          <a:xfrm>
            <a:off x="10995202" y="717783"/>
            <a:ext cx="1084735" cy="45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2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Population Genomics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256" y="1684671"/>
            <a:ext cx="5380044" cy="4420294"/>
          </a:xfrm>
        </p:spPr>
        <p:txBody>
          <a:bodyPr>
            <a:normAutofit/>
          </a:bodyPr>
          <a:lstStyle/>
          <a:p>
            <a:r>
              <a:rPr lang="en-US" sz="3200" dirty="0"/>
              <a:t>Surveyed 134 individuals from 4 different localities</a:t>
            </a:r>
          </a:p>
          <a:p>
            <a:endParaRPr lang="en-US" sz="3200" dirty="0"/>
          </a:p>
          <a:p>
            <a:pPr lvl="1"/>
            <a:r>
              <a:rPr lang="en-US" sz="3600" dirty="0" err="1"/>
              <a:t>ddRAD</a:t>
            </a:r>
            <a:r>
              <a:rPr lang="en-US" sz="3600" dirty="0"/>
              <a:t> sequencing </a:t>
            </a:r>
          </a:p>
          <a:p>
            <a:pPr lvl="2"/>
            <a:endParaRPr lang="en-US" sz="3200" dirty="0"/>
          </a:p>
          <a:p>
            <a:pPr lvl="1"/>
            <a:r>
              <a:rPr lang="en-US" sz="3600" dirty="0"/>
              <a:t>Sanger sequencing</a:t>
            </a:r>
          </a:p>
          <a:p>
            <a:pPr lvl="1"/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001856" y="1481070"/>
            <a:ext cx="4935071" cy="4827495"/>
            <a:chOff x="237560" y="854916"/>
            <a:chExt cx="4935071" cy="4827495"/>
          </a:xfrm>
        </p:grpSpPr>
        <p:pic>
          <p:nvPicPr>
            <p:cNvPr id="32" name="Picture 31" descr="GOMMapColor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33" name="Oval 32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490"/>
          <a:stretch/>
        </p:blipFill>
        <p:spPr>
          <a:xfrm>
            <a:off x="10995202" y="717783"/>
            <a:ext cx="1084735" cy="47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69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DAPC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/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/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226"/>
          <a:stretch/>
        </p:blipFill>
        <p:spPr>
          <a:xfrm>
            <a:off x="10995202" y="717783"/>
            <a:ext cx="1084735" cy="53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885"/>
          <a:stretch/>
        </p:blipFill>
        <p:spPr>
          <a:xfrm>
            <a:off x="10995202" y="717783"/>
            <a:ext cx="1084735" cy="54499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8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C1362-57D9-FE45-98B0-E1F48F09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9" y="962494"/>
            <a:ext cx="1026613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How do we detect selection with population genomic data?</a:t>
            </a:r>
          </a:p>
          <a:p>
            <a:pPr lvl="1"/>
            <a:r>
              <a:rPr lang="en-US" sz="2800" dirty="0"/>
              <a:t>Brief history</a:t>
            </a:r>
          </a:p>
          <a:p>
            <a:pPr lvl="1"/>
            <a:r>
              <a:rPr lang="en-US" sz="2800" dirty="0"/>
              <a:t>Overview of current methods</a:t>
            </a:r>
          </a:p>
          <a:p>
            <a:pPr lvl="1"/>
            <a:endParaRPr lang="en-US" sz="2800" dirty="0"/>
          </a:p>
          <a:p>
            <a:r>
              <a:rPr lang="en-US" sz="3200" dirty="0"/>
              <a:t>Live Coding</a:t>
            </a:r>
          </a:p>
          <a:p>
            <a:endParaRPr lang="en-US" sz="3200" dirty="0"/>
          </a:p>
          <a:p>
            <a:r>
              <a:rPr lang="en-US" sz="3200" dirty="0"/>
              <a:t>Exercise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graphicFrame>
        <p:nvGraphicFramePr>
          <p:cNvPr id="27" name="Chart 26"/>
          <p:cNvGraphicFramePr>
            <a:graphicFrameLocks/>
          </p:cNvGraphicFramePr>
          <p:nvPr/>
        </p:nvGraphicFramePr>
        <p:xfrm>
          <a:off x="4835898" y="4460816"/>
          <a:ext cx="5969613" cy="2489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1874" y="5557428"/>
            <a:ext cx="475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18 O-SNP loci had </a:t>
            </a:r>
            <a:r>
              <a:rPr lang="en-US" sz="2400" i="1" dirty="0">
                <a:solidFill>
                  <a:srgbClr val="FFFF00"/>
                </a:solidFill>
              </a:rPr>
              <a:t>r</a:t>
            </a:r>
            <a:r>
              <a:rPr lang="en-US" sz="2400" baseline="30000" dirty="0">
                <a:solidFill>
                  <a:srgbClr val="FFFF00"/>
                </a:solidFill>
              </a:rPr>
              <a:t>2</a:t>
            </a:r>
            <a:r>
              <a:rPr lang="en-US" sz="2400" dirty="0">
                <a:solidFill>
                  <a:srgbClr val="FFFF00"/>
                </a:solidFill>
              </a:rPr>
              <a:t> values ≥ 0.90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Explained 75.6% of X axis variation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graphicFrame>
        <p:nvGraphicFramePr>
          <p:cNvPr id="24" name="Chart 23"/>
          <p:cNvGraphicFramePr>
            <a:graphicFrameLocks/>
          </p:cNvGraphicFramePr>
          <p:nvPr/>
        </p:nvGraphicFramePr>
        <p:xfrm>
          <a:off x="5000969" y="1569793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401535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636267-CA0C-CE4D-B583-B32FB353C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73" y="1118651"/>
            <a:ext cx="4117132" cy="53384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33C4D6-9125-D342-8251-DA28710B8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15" y="1118651"/>
            <a:ext cx="4064000" cy="525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3FC7D4-AA25-5D49-9A3E-BEE026256431}"/>
              </a:ext>
            </a:extLst>
          </p:cNvPr>
          <p:cNvSpPr txBox="1"/>
          <p:nvPr/>
        </p:nvSpPr>
        <p:spPr>
          <a:xfrm>
            <a:off x="5521969" y="6508588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Schiebelhut</a:t>
            </a:r>
            <a:r>
              <a:rPr lang="en-US" dirty="0">
                <a:solidFill>
                  <a:srgbClr val="FFFFFF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2602751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15" y="1325563"/>
            <a:ext cx="5096190" cy="4718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76E6A-6DF4-AA42-9237-688F7D327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897" y="837711"/>
            <a:ext cx="2742195" cy="5864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B310CC-F118-DB4B-B152-C794B2D4A9F8}"/>
              </a:ext>
            </a:extLst>
          </p:cNvPr>
          <p:cNvSpPr txBox="1"/>
          <p:nvPr/>
        </p:nvSpPr>
        <p:spPr>
          <a:xfrm>
            <a:off x="822991" y="6418729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Schiebelhut</a:t>
            </a:r>
            <a:r>
              <a:rPr lang="en-US" dirty="0">
                <a:solidFill>
                  <a:srgbClr val="FFFFFF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3630824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/>
          <a:lstStyle/>
          <a:p>
            <a:r>
              <a:rPr lang="en-US" dirty="0" err="1"/>
              <a:t>dbMEM</a:t>
            </a:r>
            <a:r>
              <a:rPr lang="en-US" dirty="0"/>
              <a:t> paired with RDA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0C65A-AAD0-0E4F-8044-615F2D300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73" y="4264880"/>
            <a:ext cx="5373565" cy="2394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C9789-1584-BC4A-8711-397DDBF2F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132" y="880186"/>
            <a:ext cx="5076281" cy="4245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BC09-9812-874A-B671-DA83C77EE2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14"/>
          <a:stretch/>
        </p:blipFill>
        <p:spPr>
          <a:xfrm>
            <a:off x="1041155" y="880186"/>
            <a:ext cx="3657600" cy="30511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3F22E7-BE78-AC46-A4C8-7A7C17EEFE12}"/>
              </a:ext>
            </a:extLst>
          </p:cNvPr>
          <p:cNvSpPr txBox="1"/>
          <p:nvPr/>
        </p:nvSpPr>
        <p:spPr>
          <a:xfrm>
            <a:off x="6031923" y="6255119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Bernetchez</a:t>
            </a:r>
            <a:r>
              <a:rPr lang="en-US" dirty="0">
                <a:solidFill>
                  <a:srgbClr val="FFFFFF"/>
                </a:solidFill>
              </a:rPr>
              <a:t> et al. 2019</a:t>
            </a:r>
          </a:p>
        </p:txBody>
      </p:sp>
    </p:spTree>
    <p:extLst>
      <p:ext uri="{BB962C8B-B14F-4D97-AF65-F5344CB8AC3E}">
        <p14:creationId xmlns:p14="http://schemas.microsoft.com/office/powerpoint/2010/main" val="3409509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/>
          <a:lstStyle/>
          <a:p>
            <a:r>
              <a:rPr lang="en-US" dirty="0" err="1"/>
              <a:t>dbMEM</a:t>
            </a:r>
            <a:r>
              <a:rPr lang="en-US" dirty="0"/>
              <a:t> paired with RDA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3DC93-E9D7-3243-BDD9-108227BA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086" y="1534012"/>
            <a:ext cx="3603886" cy="4676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5D2435-F9B8-F04E-8A35-5D44E45DC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31" y="1714499"/>
            <a:ext cx="6540026" cy="4315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EFB5A0-FA1F-B040-98CF-AE6CAC2E40A4}"/>
              </a:ext>
            </a:extLst>
          </p:cNvPr>
          <p:cNvSpPr txBox="1"/>
          <p:nvPr/>
        </p:nvSpPr>
        <p:spPr>
          <a:xfrm>
            <a:off x="5653854" y="6414324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Benestan</a:t>
            </a:r>
            <a:r>
              <a:rPr lang="en-US" dirty="0">
                <a:solidFill>
                  <a:srgbClr val="FFFFFF"/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1542750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/>
              <a:t>In the directory, `/home/BIO594/Exercises/Week07_and_Week_08</a:t>
            </a:r>
            <a:r>
              <a:rPr lang="en-US"/>
              <a:t>/simulated</a:t>
            </a:r>
            <a:r>
              <a:rPr lang="en-US" dirty="0"/>
              <a:t>` you will find </a:t>
            </a:r>
            <a:r>
              <a:rPr lang="en-US" dirty="0" err="1"/>
              <a:t>fastq</a:t>
            </a:r>
            <a:r>
              <a:rPr lang="en-US" dirty="0"/>
              <a:t> files, library information, environmental info, and a </a:t>
            </a:r>
            <a:r>
              <a:rPr lang="en-US" dirty="0" err="1"/>
              <a:t>popmap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the simulated data</a:t>
            </a:r>
          </a:p>
          <a:p>
            <a:pPr lvl="1"/>
            <a:r>
              <a:rPr lang="en-US" dirty="0"/>
              <a:t>Call SNPs</a:t>
            </a:r>
          </a:p>
          <a:p>
            <a:pPr lvl="1"/>
            <a:r>
              <a:rPr lang="en-US" dirty="0"/>
              <a:t>Filter the SNPs</a:t>
            </a:r>
          </a:p>
          <a:p>
            <a:pPr lvl="1"/>
            <a:r>
              <a:rPr lang="en-US" dirty="0"/>
              <a:t>Perform and document all analyses that were demoed during class</a:t>
            </a:r>
          </a:p>
          <a:p>
            <a:pPr lvl="2"/>
            <a:r>
              <a:rPr lang="en-US" dirty="0">
                <a:effectLst/>
              </a:rPr>
              <a:t>Push to /BIO_594_2022/Exercises/Week7 of the clas</a:t>
            </a:r>
            <a:r>
              <a:rPr lang="en-US" dirty="0"/>
              <a:t>s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1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7E98F1-2273-9047-B218-C2AF61D76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3" y="813950"/>
            <a:ext cx="5354103" cy="5917223"/>
          </a:xfrm>
          <a:prstGeom prst="rect">
            <a:avLst/>
          </a:prstGeom>
        </p:spPr>
      </p:pic>
      <p:pic>
        <p:nvPicPr>
          <p:cNvPr id="1026" name="Picture 2" descr="https://lh5.googleusercontent.com/YSo000KLJ3DbRLskKhLMhf6VPb60sPdv2oOnLQ54K6CwRZXkAdun8R59YZprn8lZj2S2MR3SYcHjrNwUgdn1ALb1s2iWTwbTfnkYOZYgUwII6pWZ4JmbEj8MKVQtSLHtrQ-87FRo">
            <a:extLst>
              <a:ext uri="{FF2B5EF4-FFF2-40B4-BE49-F238E27FC236}">
                <a16:creationId xmlns:a16="http://schemas.microsoft.com/office/drawing/2014/main" id="{3197CAA7-2208-7942-9261-8E3245155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848" y="1006342"/>
            <a:ext cx="2762376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984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B4ABE8-F702-7E41-A01A-8B4CA729B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" y="1186961"/>
            <a:ext cx="6203296" cy="5012436"/>
          </a:xfrm>
          <a:prstGeom prst="rect">
            <a:avLst/>
          </a:prstGeom>
        </p:spPr>
      </p:pic>
      <p:pic>
        <p:nvPicPr>
          <p:cNvPr id="2050" name="Picture 2" descr="https://lh6.googleusercontent.com/efTQszR2en2yx2XjELCg0gcN5jEa5QiRXvCT6gzzh7NcsNgQDlOZsg09d0es7W-3I6yGZpZH2d1wwcw5ggl8rmR8pWW1l2ouT1PkHlx4beMTFaDd2CXBEncW4QDBKrMddvcHZKNc">
            <a:extLst>
              <a:ext uri="{FF2B5EF4-FFF2-40B4-BE49-F238E27FC236}">
                <a16:creationId xmlns:a16="http://schemas.microsoft.com/office/drawing/2014/main" id="{C1846CA4-6464-3742-A654-231A1FF9B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87" y="1827256"/>
            <a:ext cx="4232699" cy="373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42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FD13CB-EE9B-FA45-954D-E3143EC92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5630098"/>
          </a:xfrm>
        </p:spPr>
        <p:txBody>
          <a:bodyPr/>
          <a:lstStyle/>
          <a:p>
            <a:r>
              <a:rPr lang="en-US" dirty="0" err="1"/>
              <a:t>Lewontin</a:t>
            </a:r>
            <a:r>
              <a:rPr lang="en-US" dirty="0"/>
              <a:t> &amp; </a:t>
            </a:r>
            <a:r>
              <a:rPr lang="en-US" dirty="0" err="1"/>
              <a:t>Krakaurer</a:t>
            </a:r>
            <a:r>
              <a:rPr lang="en-US" dirty="0"/>
              <a:t> (1972)</a:t>
            </a:r>
          </a:p>
          <a:p>
            <a:endParaRPr lang="en-US" dirty="0"/>
          </a:p>
          <a:p>
            <a:pPr lvl="1"/>
            <a:r>
              <a:rPr lang="en-US" dirty="0"/>
              <a:t>Posited that forces such as migration and drift should act on all loci equally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Significant heterogeneity in </a:t>
            </a:r>
            <a:r>
              <a:rPr lang="en-US" i="1" dirty="0"/>
              <a:t>F</a:t>
            </a:r>
            <a:r>
              <a:rPr lang="en-US" i="1" baseline="-25000" dirty="0"/>
              <a:t>ST </a:t>
            </a:r>
            <a:r>
              <a:rPr lang="en-US" dirty="0"/>
              <a:t>values must be due to selection.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Original test for significance based on </a:t>
            </a:r>
            <a:r>
              <a:rPr lang="en-US" b="1" dirty="0">
                <a:latin typeface="Lucida Grande"/>
                <a:ea typeface="Lucida Grande"/>
                <a:cs typeface="Lucida Grande"/>
              </a:rPr>
              <a:t>Χ</a:t>
            </a:r>
            <a:r>
              <a:rPr lang="en-US" baseline="30000" dirty="0"/>
              <a:t>2</a:t>
            </a:r>
            <a:r>
              <a:rPr lang="en-US" dirty="0"/>
              <a:t> distribution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 descr="Screen Shot 2014-04-28 at 6.32.34 AM.png">
            <a:extLst>
              <a:ext uri="{FF2B5EF4-FFF2-40B4-BE49-F238E27FC236}">
                <a16:creationId xmlns:a16="http://schemas.microsoft.com/office/drawing/2014/main" id="{8284C2D6-D33A-8E44-B790-A7740D1A3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27" y="714951"/>
            <a:ext cx="4219143" cy="587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6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9780"/>
          <a:stretch/>
        </p:blipFill>
        <p:spPr>
          <a:xfrm>
            <a:off x="10995202" y="717784"/>
            <a:ext cx="1084735" cy="123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0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3477"/>
          <a:stretch/>
        </p:blipFill>
        <p:spPr>
          <a:xfrm>
            <a:off x="10995202" y="717784"/>
            <a:ext cx="1084735" cy="162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5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9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FD13CB-EE9B-FA45-954D-E3143EC92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5630098"/>
          </a:xfrm>
        </p:spPr>
        <p:txBody>
          <a:bodyPr/>
          <a:lstStyle/>
          <a:p>
            <a:r>
              <a:rPr lang="en-US" dirty="0" err="1"/>
              <a:t>Lewontin</a:t>
            </a:r>
            <a:r>
              <a:rPr lang="en-US" dirty="0"/>
              <a:t> &amp; </a:t>
            </a:r>
            <a:r>
              <a:rPr lang="en-US" dirty="0" err="1"/>
              <a:t>Krakaurer</a:t>
            </a:r>
            <a:r>
              <a:rPr lang="en-US" dirty="0"/>
              <a:t> (1972)</a:t>
            </a:r>
          </a:p>
          <a:p>
            <a:endParaRPr lang="en-US" dirty="0"/>
          </a:p>
          <a:p>
            <a:pPr lvl="1"/>
            <a:r>
              <a:rPr lang="en-US" dirty="0"/>
              <a:t>Posited that forces such as migration and drift should act on all loci equally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Significant heterogeneity in </a:t>
            </a:r>
            <a:r>
              <a:rPr lang="en-US" i="1" dirty="0"/>
              <a:t>F</a:t>
            </a:r>
            <a:r>
              <a:rPr lang="en-US" i="1" baseline="-25000" dirty="0"/>
              <a:t>ST </a:t>
            </a:r>
            <a:r>
              <a:rPr lang="en-US" dirty="0"/>
              <a:t>values must be do to selection.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Original test for significance based on </a:t>
            </a:r>
            <a:r>
              <a:rPr lang="en-US" b="1" dirty="0">
                <a:latin typeface="Lucida Grande"/>
                <a:ea typeface="Lucida Grande"/>
                <a:cs typeface="Lucida Grande"/>
              </a:rPr>
              <a:t>Χ</a:t>
            </a:r>
            <a:r>
              <a:rPr lang="en-US" baseline="30000" dirty="0"/>
              <a:t>2</a:t>
            </a:r>
            <a:r>
              <a:rPr lang="en-US" dirty="0"/>
              <a:t> distribution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3074" name="Picture 2" descr="https://lh5.googleusercontent.com/YgL-gFUSpXo5hUlb4B03l7hhaRWCaMfbkXYhOAnxuJ1QWCb3nyx09ukjTvufqpX20OLXpFZys_RESJIxcbSWequ6NZKDoks7iNXNcs-4MYi76hK9vznUL6y7MvDLwLiZdwPpVaNP">
            <a:extLst>
              <a:ext uri="{FF2B5EF4-FFF2-40B4-BE49-F238E27FC236}">
                <a16:creationId xmlns:a16="http://schemas.microsoft.com/office/drawing/2014/main" id="{47DE853A-52FA-A444-93B6-E744D54AE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335" y="1565030"/>
            <a:ext cx="5517529" cy="413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079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830</TotalTime>
  <Words>774</Words>
  <Application>Microsoft Macintosh PowerPoint</Application>
  <PresentationFormat>Widescreen</PresentationFormat>
  <Paragraphs>194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Avenir Next Condensed Regular</vt:lpstr>
      <vt:lpstr>Calibri</vt:lpstr>
      <vt:lpstr>Calibri Light</vt:lpstr>
      <vt:lpstr>Lucida Grande</vt:lpstr>
      <vt:lpstr>Times New Roman</vt:lpstr>
      <vt:lpstr>Office Theme</vt:lpstr>
      <vt:lpstr>Detecting Selection</vt:lpstr>
      <vt:lpstr>Outline</vt:lpstr>
      <vt:lpstr>Selection? </vt:lpstr>
      <vt:lpstr>Selection? </vt:lpstr>
      <vt:lpstr>A Little History</vt:lpstr>
      <vt:lpstr>FST across all loci</vt:lpstr>
      <vt:lpstr>FST across all loci</vt:lpstr>
      <vt:lpstr>FST across all loci</vt:lpstr>
      <vt:lpstr>A Little History</vt:lpstr>
      <vt:lpstr>Current Methods (Not exhaustive)</vt:lpstr>
      <vt:lpstr>Which one to use??</vt:lpstr>
      <vt:lpstr>Which one to use??</vt:lpstr>
      <vt:lpstr>Which one to use???</vt:lpstr>
      <vt:lpstr>Discussion</vt:lpstr>
      <vt:lpstr>Which one to use????</vt:lpstr>
      <vt:lpstr>Bonnethead Sharks (Sphyrna tiburo) </vt:lpstr>
      <vt:lpstr>Bonnethead Population Genomics</vt:lpstr>
      <vt:lpstr>Bonnethead DAPC</vt:lpstr>
      <vt:lpstr>Drivers of outlier allele frequencies</vt:lpstr>
      <vt:lpstr>Drivers of outlier allele frequencies</vt:lpstr>
      <vt:lpstr>DAPC for detecting selection</vt:lpstr>
      <vt:lpstr>DAPC for detecting selection</vt:lpstr>
      <vt:lpstr>dbMEM paired with RDA</vt:lpstr>
      <vt:lpstr>dbMEM paired with RDA</vt:lpstr>
      <vt:lpstr>Live Coding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 Jr.</cp:lastModifiedBy>
  <cp:revision>102</cp:revision>
  <dcterms:created xsi:type="dcterms:W3CDTF">2016-02-28T10:56:32Z</dcterms:created>
  <dcterms:modified xsi:type="dcterms:W3CDTF">2022-03-09T18:52:39Z</dcterms:modified>
</cp:coreProperties>
</file>